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8" r:id="rId17"/>
    <p:sldId id="272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FF"/>
    <a:srgbClr val="FF8080"/>
    <a:srgbClr val="C0C0FF"/>
    <a:srgbClr val="FFFF00"/>
    <a:srgbClr val="80FFFF"/>
    <a:srgbClr val="FF80FF"/>
    <a:srgbClr val="FF00FF"/>
    <a:srgbClr val="00FFFF"/>
    <a:srgbClr val="80C0FF"/>
    <a:srgbClr val="FFC08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/>
    <p:restoredTop sz="94677"/>
  </p:normalViewPr>
  <p:slideViewPr>
    <p:cSldViewPr snapToGrid="0">
      <p:cViewPr varScale="1">
        <p:scale>
          <a:sx n="64" d="100"/>
          <a:sy n="64" d="100"/>
        </p:scale>
        <p:origin x="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5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7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691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19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337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841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56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8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02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1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64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3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7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17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0D790-33E0-3646-82E7-889EEB5FB774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DA31B-3376-4A42-9317-B0EC0BBB52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9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gif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7.gif"/><Relationship Id="rId4" Type="http://schemas.openxmlformats.org/officeDocument/2006/relationships/image" Target="../media/image4.gif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Relationship Id="rId9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B3601-B562-ECAD-184C-AF998E34B5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(Circle + Square)/Triangle: </a:t>
            </a:r>
            <a:br>
              <a:rPr lang="en-US" dirty="0"/>
            </a:br>
            <a:r>
              <a:rPr lang="en-US" dirty="0"/>
              <a:t>Using Shape-Based Expressions for Image Creation and Exploration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EEB5C-226E-F125-9FDD-9814D5BAB2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Nicholson</a:t>
            </a:r>
          </a:p>
          <a:p>
            <a:r>
              <a:rPr lang="en-US" dirty="0"/>
              <a:t>Austin Peay State University</a:t>
            </a:r>
          </a:p>
          <a:p>
            <a:r>
              <a:rPr lang="en-US" dirty="0"/>
              <a:t>Clarksville, Tennessee, United States</a:t>
            </a:r>
          </a:p>
        </p:txBody>
      </p:sp>
    </p:spTree>
    <p:extLst>
      <p:ext uri="{BB962C8B-B14F-4D97-AF65-F5344CB8AC3E}">
        <p14:creationId xmlns:p14="http://schemas.microsoft.com/office/powerpoint/2010/main" val="238112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664FB-DAD4-E0FE-744C-F70F48FDF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F73A4-E588-E24F-7D31-D3840C0DC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offset starting positions and rotations leads to motion in the results</a:t>
            </a:r>
          </a:p>
          <a:p>
            <a:pPr lvl="1"/>
            <a:r>
              <a:rPr lang="en-US" dirty="0"/>
              <a:t>Animations</a:t>
            </a:r>
          </a:p>
          <a:p>
            <a:pPr lvl="1"/>
            <a:r>
              <a:rPr lang="en-US" dirty="0"/>
              <a:t>Richer static images</a:t>
            </a:r>
          </a:p>
        </p:txBody>
      </p:sp>
    </p:spTree>
    <p:extLst>
      <p:ext uri="{BB962C8B-B14F-4D97-AF65-F5344CB8AC3E}">
        <p14:creationId xmlns:p14="http://schemas.microsoft.com/office/powerpoint/2010/main" val="1095469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46604-17E3-E68A-DB81-99ABFDF1A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Offset Starting Position: </a:t>
            </a:r>
            <a:br>
              <a:rPr lang="en-US" dirty="0"/>
            </a:br>
            <a:r>
              <a:rPr lang="en-US" dirty="0">
                <a:solidFill>
                  <a:srgbClr val="8080FF"/>
                </a:solidFill>
              </a:rPr>
              <a:t>Triangle</a:t>
            </a:r>
            <a:r>
              <a:rPr lang="en-US" dirty="0"/>
              <a:t> + </a:t>
            </a:r>
            <a:r>
              <a:rPr lang="en-US" dirty="0">
                <a:solidFill>
                  <a:srgbClr val="FF8080"/>
                </a:solidFill>
              </a:rPr>
              <a:t>Lemniscate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0FAC6E-96C9-38D8-660E-24552C2D8C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413" y="2548693"/>
            <a:ext cx="3017520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A8F80-6072-8282-F2E7-F5C11C77EB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652" y="2548693"/>
            <a:ext cx="3017520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0DB5FA-405D-AB19-CBB9-FA9775F8D66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9891" y="2557837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2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E5D48-E4AE-3A86-7704-408251F1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with Moving OFFSET starting points: </a:t>
            </a:r>
            <a:r>
              <a:rPr lang="en-US" dirty="0">
                <a:solidFill>
                  <a:srgbClr val="8080FF"/>
                </a:solidFill>
              </a:rPr>
              <a:t>Triangle</a:t>
            </a:r>
            <a:r>
              <a:rPr lang="en-US" dirty="0"/>
              <a:t> + </a:t>
            </a:r>
            <a:r>
              <a:rPr lang="en-US" dirty="0">
                <a:solidFill>
                  <a:srgbClr val="FF8080"/>
                </a:solidFill>
              </a:rPr>
              <a:t>Lemniscate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80B56-DAA1-F098-2E0D-6F4E47E3680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2526320"/>
            <a:ext cx="3017520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610773-11CC-9B7D-D50D-7667F96358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652" y="2526320"/>
            <a:ext cx="3017520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12E13F-EB0B-89FD-655F-77C425D6B3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9891" y="2526320"/>
            <a:ext cx="301752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49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8F308-A52E-9BCF-EE1B-298FC8C8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Translation by Following A path: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Lemniscate</a:t>
            </a:r>
            <a:r>
              <a:rPr lang="en-US" baseline="30000" dirty="0">
                <a:solidFill>
                  <a:srgbClr val="00FFFF"/>
                </a:solidFill>
              </a:rPr>
              <a:t>path=Rose Curve</a:t>
            </a:r>
            <a:r>
              <a:rPr lang="en-US" dirty="0"/>
              <a:t> + </a:t>
            </a:r>
            <a:r>
              <a:rPr lang="en-US" dirty="0">
                <a:solidFill>
                  <a:srgbClr val="FF00FF"/>
                </a:solidFill>
              </a:rPr>
              <a:t>Hypotrochoid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B7CF5-B970-2C11-F4D1-8D554B4679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2965760"/>
            <a:ext cx="25146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CDA30A-EEAB-1072-22D6-79CF2E9E19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1490" y="2965760"/>
            <a:ext cx="2514600" cy="2514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5B4A2-BCC9-5003-EB07-EB12BB13EA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3591" y="1962944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Example:</a:t>
            </a:r>
            <a:br>
              <a:rPr lang="en-US" sz="2800" dirty="0"/>
            </a:br>
            <a:r>
              <a:rPr lang="en-US" sz="2800" dirty="0">
                <a:solidFill>
                  <a:srgbClr val="FF8080"/>
                </a:solidFill>
              </a:rPr>
              <a:t>Circle</a:t>
            </a:r>
            <a:r>
              <a:rPr lang="en-US" sz="2800" dirty="0"/>
              <a:t> + </a:t>
            </a:r>
            <a:r>
              <a:rPr lang="en-US" sz="2800" dirty="0">
                <a:solidFill>
                  <a:srgbClr val="80FFFF"/>
                </a:solidFill>
              </a:rPr>
              <a:t>Rose Curve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141815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80"/>
                </a:solidFill>
              </a:rPr>
              <a:t>Epitrochoid</a:t>
            </a:r>
            <a:r>
              <a:rPr lang="en-US" dirty="0"/>
              <a:t> + </a:t>
            </a:r>
            <a:br>
              <a:rPr lang="en-US" dirty="0"/>
            </a:br>
            <a:r>
              <a:rPr lang="en-US" dirty="0">
                <a:solidFill>
                  <a:srgbClr val="80C0FF"/>
                </a:solidFill>
              </a:rPr>
              <a:t>Hypotrochoid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221993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80"/>
                </a:solidFill>
              </a:rPr>
              <a:t>Epitrochoid</a:t>
            </a:r>
            <a:r>
              <a:rPr lang="en-US" dirty="0"/>
              <a:t> + </a:t>
            </a:r>
            <a:br>
              <a:rPr lang="en-US" dirty="0"/>
            </a:br>
            <a:r>
              <a:rPr lang="en-US" dirty="0">
                <a:solidFill>
                  <a:srgbClr val="80C0FF"/>
                </a:solidFill>
              </a:rPr>
              <a:t>Hypotrochoid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3347060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80"/>
                </a:solidFill>
              </a:rPr>
              <a:t>Circle1</a:t>
            </a:r>
            <a:r>
              <a:rPr lang="en-US" dirty="0"/>
              <a:t> / </a:t>
            </a:r>
            <a:r>
              <a:rPr lang="en-US" dirty="0">
                <a:solidFill>
                  <a:srgbClr val="80C0FF"/>
                </a:solidFill>
              </a:rPr>
              <a:t>circle2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101692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sz="2800" dirty="0">
                <a:solidFill>
                  <a:srgbClr val="FF00FF"/>
                </a:solidFill>
              </a:rPr>
              <a:t>Oval</a:t>
            </a:r>
            <a:r>
              <a:rPr lang="en-US" sz="2800" dirty="0"/>
              <a:t> * </a:t>
            </a:r>
            <a:r>
              <a:rPr lang="en-US" sz="2800" dirty="0">
                <a:solidFill>
                  <a:srgbClr val="00FFFF"/>
                </a:solidFill>
              </a:rPr>
              <a:t>Hypotrochoid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72108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sum of four</a:t>
            </a:r>
            <a:br>
              <a:rPr lang="en-US" dirty="0"/>
            </a:br>
            <a:r>
              <a:rPr lang="en-US" dirty="0"/>
              <a:t>rose curves</a:t>
            </a:r>
            <a:br>
              <a:rPr lang="en-US" dirty="0"/>
            </a:br>
            <a:endParaRPr lang="en-US" sz="2800" dirty="0">
              <a:solidFill>
                <a:srgbClr val="00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73126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B16B9-99AC-5550-AC14-19EF4DB63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CF903-1415-10EA-A5C0-ACB36AD2D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all familiar with expressions such as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z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j</a:t>
            </a:r>
          </a:p>
          <a:p>
            <a:r>
              <a:rPr lang="en-US" dirty="0"/>
              <a:t>What is the result when two shapes are added together?</a:t>
            </a:r>
          </a:p>
          <a:p>
            <a:pPr marL="0" indent="0" algn="ctr">
              <a:buNone/>
            </a:pP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z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</a:t>
            </a:r>
            <a:r>
              <a:rPr lang="en-US" dirty="0"/>
              <a:t>    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en-US" dirty="0"/>
              <a:t>  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0D876-4451-B203-3FCA-7400A0D398C9}"/>
              </a:ext>
            </a:extLst>
          </p:cNvPr>
          <p:cNvSpPr>
            <a:spLocks noChangeAspect="1"/>
          </p:cNvSpPr>
          <p:nvPr/>
        </p:nvSpPr>
        <p:spPr>
          <a:xfrm>
            <a:off x="6082331" y="4136444"/>
            <a:ext cx="228600" cy="228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536AAE-2138-7C92-9251-6D63E7624978}"/>
              </a:ext>
            </a:extLst>
          </p:cNvPr>
          <p:cNvSpPr/>
          <p:nvPr/>
        </p:nvSpPr>
        <p:spPr>
          <a:xfrm>
            <a:off x="6690732" y="4152512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4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sz="2800" dirty="0" err="1">
                <a:solidFill>
                  <a:srgbClr val="FF80FF"/>
                </a:solidFill>
              </a:rPr>
              <a:t>Epicycloid</a:t>
            </a:r>
            <a:r>
              <a:rPr lang="en-US" sz="2800" dirty="0" err="1"/>
              <a:t>+</a:t>
            </a:r>
            <a:r>
              <a:rPr lang="en-US" sz="2800" dirty="0" err="1">
                <a:solidFill>
                  <a:srgbClr val="80FFFF"/>
                </a:solidFill>
              </a:rPr>
              <a:t>Epicycloid</a:t>
            </a:r>
            <a:br>
              <a:rPr lang="en-US" dirty="0"/>
            </a:br>
            <a:endParaRPr lang="en-US" sz="2800" dirty="0">
              <a:solidFill>
                <a:srgbClr val="00FFFF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01DD11E-9AE8-ABD3-3A5D-7C1B841B74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8447" y="2680809"/>
            <a:ext cx="2598557" cy="259855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419894"/>
            <a:ext cx="6018211" cy="6018211"/>
          </a:xfrm>
        </p:spPr>
      </p:pic>
    </p:spTree>
    <p:extLst>
      <p:ext uri="{BB962C8B-B14F-4D97-AF65-F5344CB8AC3E}">
        <p14:creationId xmlns:p14="http://schemas.microsoft.com/office/powerpoint/2010/main" val="2308292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8DC5-FB44-9C1A-09A3-2D00D4A9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  <a:endParaRPr lang="en-US" sz="2800" dirty="0">
              <a:solidFill>
                <a:srgbClr val="00FFFF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B041790-75D7-375F-2EE7-410DB40461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1728" y="419895"/>
            <a:ext cx="2453210" cy="522195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92289E6-1F09-2F2C-B4AC-74DC3F421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6868734" cy="3541714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https://github.com/nicholsonja/Bridges-2023</a:t>
            </a:r>
          </a:p>
          <a:p>
            <a:pPr lvl="1"/>
            <a:r>
              <a:rPr lang="en-US" dirty="0"/>
              <a:t>Includes sample code for all images in the presentation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18BD977-5C82-BAAC-9E3D-0B6205DF6A1D}"/>
              </a:ext>
            </a:extLst>
          </p:cNvPr>
          <p:cNvGrpSpPr/>
          <p:nvPr/>
        </p:nvGrpSpPr>
        <p:grpSpPr>
          <a:xfrm>
            <a:off x="7878563" y="5840472"/>
            <a:ext cx="2999539" cy="646331"/>
            <a:chOff x="4067504" y="5696606"/>
            <a:chExt cx="2999539" cy="64633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586BBEB-0611-0F0B-173C-ECCC5FE3FA6B}"/>
                </a:ext>
              </a:extLst>
            </p:cNvPr>
            <p:cNvSpPr/>
            <p:nvPr/>
          </p:nvSpPr>
          <p:spPr>
            <a:xfrm>
              <a:off x="4379234" y="5833065"/>
              <a:ext cx="457200" cy="457200"/>
            </a:xfrm>
            <a:prstGeom prst="ellips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6B63416-235E-444F-BD90-F49D2DE7DF26}"/>
                </a:ext>
              </a:extLst>
            </p:cNvPr>
            <p:cNvSpPr/>
            <p:nvPr/>
          </p:nvSpPr>
          <p:spPr>
            <a:xfrm>
              <a:off x="5278907" y="5833065"/>
              <a:ext cx="457200" cy="4572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C0146C8-5514-C72B-92FD-A2AFA083663E}"/>
                </a:ext>
              </a:extLst>
            </p:cNvPr>
            <p:cNvSpPr/>
            <p:nvPr/>
          </p:nvSpPr>
          <p:spPr>
            <a:xfrm>
              <a:off x="6349625" y="5820786"/>
              <a:ext cx="457200" cy="469479"/>
            </a:xfrm>
            <a:prstGeom prst="triangle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60A523-EB1A-FC93-4FEC-07860121D28C}"/>
                </a:ext>
              </a:extLst>
            </p:cNvPr>
            <p:cNvSpPr txBox="1"/>
            <p:nvPr/>
          </p:nvSpPr>
          <p:spPr>
            <a:xfrm>
              <a:off x="4067504" y="5696606"/>
              <a:ext cx="29995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(     +     ) /     </a:t>
              </a:r>
            </a:p>
          </p:txBody>
        </p:sp>
      </p:grp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852BFCF-4EFE-D3DE-DD18-F84457E4CA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27" y="3343033"/>
            <a:ext cx="2820604" cy="2820604"/>
          </a:xfrm>
          <a:prstGeom prst="rect">
            <a:avLst/>
          </a:prstGeom>
          <a:ln w="133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347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83AA-D487-5DB7-C912-3DA67373D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8BBDA-6F1D-4A5B-1F8B-A3F9416EA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Shape definition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where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 parametric equation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is the center coordinate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18BBDA-6F1D-4A5B-1F8B-A3F9416EA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238" b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284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7E73-9E7E-A841-9932-8F65D2E65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expressions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F7E4E-B2A9-5225-474A-261B992AE7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Basic expression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are shapes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𝑜𝑝</m:t>
                    </m:r>
                  </m:oMath>
                </a14:m>
                <a:r>
                  <a:rPr lang="en-US" dirty="0"/>
                  <a:t> is an operation: +, -, *, /, etc.</a:t>
                </a:r>
              </a:p>
              <a:p>
                <a:r>
                  <a:rPr lang="en-US" dirty="0"/>
                  <a:t>Expands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m:rPr>
                          <m:aln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9F7E4E-B2A9-5225-474A-261B992AE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31" t="-2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206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0D67-7405-70BB-3B3B-24E203338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I op J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1BA31-13BB-FE99-A886-2D2F472CD9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1413" y="2285126"/>
            <a:ext cx="228600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DCEDDA-3636-A2E1-7E09-6F9FF757F03C}"/>
                  </a:ext>
                </a:extLst>
              </p:cNvPr>
              <p:cNvSpPr txBox="1"/>
              <p:nvPr/>
            </p:nvSpPr>
            <p:spPr>
              <a:xfrm>
                <a:off x="1164922" y="4571126"/>
                <a:ext cx="2285999" cy="1478569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47500" lnSpcReduction="20000"/>
              </a:bodyPr>
              <a:lstStyle/>
              <a:p>
                <a:endParaRPr lang="en-US" sz="3600" dirty="0"/>
              </a:p>
              <a:p>
                <a:pPr algn="ctr"/>
                <a:r>
                  <a:rPr lang="en-US" sz="4400" dirty="0"/>
                  <a:t>Circle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4400" dirty="0"/>
                  <a:t> and Square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4400" dirty="0"/>
                  <a:t> </a:t>
                </a:r>
              </a:p>
              <a:p>
                <a:pPr algn="ctr"/>
                <a:endParaRPr lang="en-US" sz="4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4400" i="1" dirty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4400" dirty="0"/>
                  <a:t> inscribed in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DCEDDA-3636-A2E1-7E09-6F9FF757F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922" y="4571126"/>
                <a:ext cx="2285999" cy="1478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CA81526-B306-FF97-6621-708914704E1B}"/>
              </a:ext>
            </a:extLst>
          </p:cNvPr>
          <p:cNvGrpSpPr/>
          <p:nvPr/>
        </p:nvGrpSpPr>
        <p:grpSpPr>
          <a:xfrm>
            <a:off x="3414394" y="618518"/>
            <a:ext cx="8124218" cy="5619217"/>
            <a:chOff x="3414394" y="618518"/>
            <a:chExt cx="8124218" cy="56192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FF7672-F5B0-150B-E0E7-D07C1B7C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8298" y="618518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8D108B-8170-216B-FC83-D5C60A6D680E}"/>
                    </a:ext>
                  </a:extLst>
                </p:cNvPr>
                <p:cNvSpPr txBox="1"/>
                <p:nvPr/>
              </p:nvSpPr>
              <p:spPr>
                <a:xfrm>
                  <a:off x="3414394" y="1697731"/>
                  <a:ext cx="12103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8D108B-8170-216B-FC83-D5C60A6D6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4394" y="1697731"/>
                  <a:ext cx="1210396" cy="584775"/>
                </a:xfrm>
                <a:prstGeom prst="rect">
                  <a:avLst/>
                </a:prstGeom>
                <a:blipFill>
                  <a:blip r:embed="rId5"/>
                  <a:stretch>
                    <a:fillRect r="-1031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A49B883-C8C0-95B5-FFF4-9325AAA34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3054" y="618518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0921FE-D29E-E88C-2628-F5A15F1B46AC}"/>
                    </a:ext>
                  </a:extLst>
                </p:cNvPr>
                <p:cNvSpPr txBox="1"/>
                <p:nvPr/>
              </p:nvSpPr>
              <p:spPr>
                <a:xfrm>
                  <a:off x="10328216" y="1697731"/>
                  <a:ext cx="121039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0921FE-D29E-E88C-2628-F5A15F1B4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28216" y="1697731"/>
                  <a:ext cx="1210396" cy="584775"/>
                </a:xfrm>
                <a:prstGeom prst="rect">
                  <a:avLst/>
                </a:prstGeom>
                <a:blipFill>
                  <a:blip r:embed="rId7"/>
                  <a:stretch>
                    <a:fillRect r="-1042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BF92D1-1BFD-9713-4080-13E02E9DB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48298" y="3494535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0C9B71-D362-8937-E245-746EDD8F1EE1}"/>
                    </a:ext>
                  </a:extLst>
                </p:cNvPr>
                <p:cNvSpPr txBox="1"/>
                <p:nvPr/>
              </p:nvSpPr>
              <p:spPr>
                <a:xfrm>
                  <a:off x="3611564" y="4573748"/>
                  <a:ext cx="101322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C0C9B71-D362-8937-E245-746EDD8F1E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1564" y="4573748"/>
                  <a:ext cx="1013226" cy="584775"/>
                </a:xfrm>
                <a:prstGeom prst="rect">
                  <a:avLst/>
                </a:prstGeom>
                <a:blipFill>
                  <a:blip r:embed="rId9"/>
                  <a:stretch>
                    <a:fillRect r="-1235" b="-148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396C7C1-0C65-BE5E-C8B3-043C579FD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543054" y="3494535"/>
              <a:ext cx="2743200" cy="2743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227907-21CC-FBCB-5664-CA2FD868BE49}"/>
                    </a:ext>
                  </a:extLst>
                </p:cNvPr>
                <p:cNvSpPr txBox="1"/>
                <p:nvPr/>
              </p:nvSpPr>
              <p:spPr>
                <a:xfrm>
                  <a:off x="10280322" y="4573748"/>
                  <a:ext cx="92384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227907-21CC-FBCB-5664-CA2FD868B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0322" y="4573748"/>
                  <a:ext cx="923843" cy="584775"/>
                </a:xfrm>
                <a:prstGeom prst="rect">
                  <a:avLst/>
                </a:prstGeom>
                <a:blipFill>
                  <a:blip r:embed="rId11"/>
                  <a:stretch>
                    <a:fillRect r="-1351" b="-234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3823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2E9A-0F34-B425-8C0D-CE1D612A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>
                <a:solidFill>
                  <a:srgbClr val="FFC0C0"/>
                </a:solidFill>
              </a:rPr>
              <a:t>octagon</a:t>
            </a:r>
            <a:r>
              <a:rPr lang="en-US" dirty="0"/>
              <a:t> − circle − </a:t>
            </a:r>
            <a:r>
              <a:rPr lang="en-US" dirty="0">
                <a:solidFill>
                  <a:srgbClr val="C0C0FF"/>
                </a:solidFill>
              </a:rPr>
              <a:t>hexagon</a:t>
            </a:r>
            <a:r>
              <a:rPr lang="en-US" dirty="0"/>
              <a:t> + </a:t>
            </a:r>
            <a:r>
              <a:rPr lang="en-US" dirty="0">
                <a:solidFill>
                  <a:srgbClr val="FF00FF"/>
                </a:solidFill>
              </a:rPr>
              <a:t>pentagon</a:t>
            </a:r>
            <a:r>
              <a:rPr lang="en-US" dirty="0"/>
              <a:t> + </a:t>
            </a:r>
            <a:r>
              <a:rPr lang="en-US" dirty="0">
                <a:solidFill>
                  <a:srgbClr val="FF00FF"/>
                </a:solidFill>
              </a:rPr>
              <a:t>pentagon</a:t>
            </a:r>
            <a:r>
              <a:rPr lang="en-US" dirty="0"/>
              <a:t> − </a:t>
            </a:r>
            <a:r>
              <a:rPr lang="en-US" dirty="0">
                <a:solidFill>
                  <a:srgbClr val="FFFF00"/>
                </a:solidFill>
              </a:rPr>
              <a:t>square</a:t>
            </a:r>
            <a:r>
              <a:rPr lang="en-US" dirty="0"/>
              <a:t> − </a:t>
            </a:r>
            <a:r>
              <a:rPr lang="en-US" dirty="0">
                <a:solidFill>
                  <a:srgbClr val="00FFFF"/>
                </a:solidFill>
              </a:rPr>
              <a:t>triangle</a:t>
            </a:r>
            <a:r>
              <a:rPr lang="en-US" dirty="0"/>
              <a:t> − </a:t>
            </a:r>
            <a:r>
              <a:rPr lang="en-US" dirty="0">
                <a:solidFill>
                  <a:srgbClr val="00FFFF"/>
                </a:solidFill>
              </a:rPr>
              <a:t>triangle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7BBE07-BE0E-0DFF-7C9B-9F961BE2C3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9750" y="2249488"/>
            <a:ext cx="3541712" cy="354171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BEF800A-2617-AC57-E461-352F3D2081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8950" y="2249488"/>
            <a:ext cx="3541712" cy="354171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BDF16A-81CB-A810-A793-9F2F2B9E1210}"/>
              </a:ext>
            </a:extLst>
          </p:cNvPr>
          <p:cNvSpPr txBox="1"/>
          <p:nvPr/>
        </p:nvSpPr>
        <p:spPr>
          <a:xfrm>
            <a:off x="2838255" y="6054816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shapes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6F906-D678-96B3-87FD-4D77BBB7D4C5}"/>
              </a:ext>
            </a:extLst>
          </p:cNvPr>
          <p:cNvSpPr txBox="1"/>
          <p:nvPr/>
        </p:nvSpPr>
        <p:spPr>
          <a:xfrm>
            <a:off x="7764863" y="6054816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result</a:t>
            </a:r>
          </a:p>
        </p:txBody>
      </p:sp>
    </p:spTree>
    <p:extLst>
      <p:ext uri="{BB962C8B-B14F-4D97-AF65-F5344CB8AC3E}">
        <p14:creationId xmlns:p14="http://schemas.microsoft.com/office/powerpoint/2010/main" val="413140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130F-953F-4916-3E07-923B6919B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440987" cy="950306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Example:</a:t>
            </a:r>
            <a:br>
              <a:rPr lang="en-US" dirty="0"/>
            </a:br>
            <a:r>
              <a:rPr lang="en-US" dirty="0"/>
              <a:t>(</a:t>
            </a:r>
            <a:r>
              <a:rPr lang="en-US" sz="2700" dirty="0">
                <a:solidFill>
                  <a:srgbClr val="80FF80"/>
                </a:solidFill>
              </a:rPr>
              <a:t>Epitrochoid</a:t>
            </a:r>
            <a:r>
              <a:rPr lang="en-US" sz="2700" dirty="0"/>
              <a:t> – </a:t>
            </a:r>
            <a:r>
              <a:rPr lang="en-US" sz="2700" dirty="0">
                <a:solidFill>
                  <a:srgbClr val="FFFF00"/>
                </a:solidFill>
              </a:rPr>
              <a:t>Lemniscate</a:t>
            </a:r>
            <a:r>
              <a:rPr lang="en-US" sz="2700" dirty="0"/>
              <a:t>) * </a:t>
            </a:r>
            <a:r>
              <a:rPr lang="en-US" sz="2700" dirty="0">
                <a:solidFill>
                  <a:srgbClr val="00FFFF"/>
                </a:solidFill>
              </a:rPr>
              <a:t>Lemniscate</a:t>
            </a:r>
            <a:r>
              <a:rPr lang="en-US" sz="2700" dirty="0"/>
              <a:t> * </a:t>
            </a:r>
            <a:r>
              <a:rPr lang="en-US" sz="2700" dirty="0">
                <a:solidFill>
                  <a:srgbClr val="FF00FF"/>
                </a:solidFill>
              </a:rPr>
              <a:t>Lemniscate</a:t>
            </a:r>
            <a:r>
              <a:rPr lang="en-US" sz="2700" dirty="0"/>
              <a:t> * </a:t>
            </a:r>
            <a:r>
              <a:rPr lang="en-US" sz="2700" dirty="0">
                <a:solidFill>
                  <a:srgbClr val="FF8080"/>
                </a:solidFill>
              </a:rPr>
              <a:t>Lemniscate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102020-7D83-DD01-B98C-62062E7915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9086" y="1568824"/>
            <a:ext cx="4222376" cy="422237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C20B95-D0FA-4825-96D3-8792220946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9303" y="1568824"/>
            <a:ext cx="4222376" cy="422237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1DD82B-BE17-19BE-9A28-847E90088D49}"/>
              </a:ext>
            </a:extLst>
          </p:cNvPr>
          <p:cNvSpPr txBox="1"/>
          <p:nvPr/>
        </p:nvSpPr>
        <p:spPr>
          <a:xfrm>
            <a:off x="2497923" y="5947239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shapes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9F2B9-DB90-DDC7-20B2-D80D03126142}"/>
              </a:ext>
            </a:extLst>
          </p:cNvPr>
          <p:cNvSpPr txBox="1"/>
          <p:nvPr/>
        </p:nvSpPr>
        <p:spPr>
          <a:xfrm>
            <a:off x="8015548" y="594723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result</a:t>
            </a:r>
          </a:p>
        </p:txBody>
      </p:sp>
    </p:spTree>
    <p:extLst>
      <p:ext uri="{BB962C8B-B14F-4D97-AF65-F5344CB8AC3E}">
        <p14:creationId xmlns:p14="http://schemas.microsoft.com/office/powerpoint/2010/main" val="2298570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27898-B079-1C4A-8C4C-6F6B14E49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Rotations, OFFSET Starting positions, and Translations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1A4CFE-6CF8-B11F-0A9A-9B0FC35CB9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Rotations</a:t>
                </a:r>
              </a:p>
              <a:p>
                <a:pPr lvl="1"/>
                <a:r>
                  <a:rPr lang="en-US" dirty="0"/>
                  <a:t>Around a shape’s center</a:t>
                </a:r>
              </a:p>
              <a:p>
                <a:pPr lvl="1"/>
                <a:r>
                  <a:rPr lang="en-US" dirty="0"/>
                  <a:t>Around an arbitrary point</a:t>
                </a:r>
              </a:p>
              <a:p>
                <a:r>
                  <a:rPr lang="en-US" dirty="0"/>
                  <a:t>Offset starting position</a:t>
                </a:r>
              </a:p>
              <a:p>
                <a:pPr lvl="1"/>
                <a:r>
                  <a:rPr lang="en-US" dirty="0"/>
                  <a:t>This a computational process</a:t>
                </a:r>
              </a:p>
              <a:p>
                <a:pPr lvl="1"/>
                <a:r>
                  <a:rPr lang="en-US" dirty="0"/>
                  <a:t>Shapes are drawn beginning at a starting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by default 0</a:t>
                </a:r>
              </a:p>
              <a:p>
                <a:pPr lvl="1"/>
                <a:r>
                  <a:rPr lang="en-US" dirty="0"/>
                  <a:t>Can vary the start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for a shape</a:t>
                </a:r>
              </a:p>
              <a:p>
                <a:r>
                  <a:rPr lang="en-US" dirty="0"/>
                  <a:t>Translations</a:t>
                </a:r>
              </a:p>
              <a:p>
                <a:pPr lvl="1"/>
                <a:r>
                  <a:rPr lang="en-US" dirty="0"/>
                  <a:t>Having the shape move to another location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81A4CFE-6CF8-B11F-0A9A-9B0FC35CB9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6" t="-3098" b="-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481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939F-F765-1827-3489-5A4961E7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Offset Starting Position: 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Triangle</a:t>
            </a:r>
            <a:r>
              <a:rPr lang="en-US" dirty="0"/>
              <a:t> + </a:t>
            </a:r>
            <a:r>
              <a:rPr lang="en-US" dirty="0">
                <a:solidFill>
                  <a:srgbClr val="C0C0FF"/>
                </a:solidFill>
              </a:rPr>
              <a:t>Lemniscate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C072F-B706-509D-AC6C-7B70F17DDCC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2033" y="1897109"/>
            <a:ext cx="2286000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C245E4-94CB-59FC-A9DB-168E13CCEF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41826" y="1897109"/>
            <a:ext cx="2286000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A9A34-A4AA-58EE-80F3-17123071B85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1619" y="1897109"/>
            <a:ext cx="2286000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98639A-F03E-6730-43BB-9E10EC34153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1411" y="1897109"/>
            <a:ext cx="2286000" cy="228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88CF73-4C91-4F30-1630-B517BD10DDF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033" y="4287660"/>
            <a:ext cx="2286000" cy="228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779618-A400-F92D-2CC4-2D3EDDA21E2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1826" y="4287660"/>
            <a:ext cx="2286000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6EF859-BF62-0F06-633D-F4DD2DCB06F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1619" y="4287660"/>
            <a:ext cx="2286000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F34028-5131-9A04-A40E-D997C135025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1411" y="428766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5988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{15F45A6C-A860-0C4D-9018-C3E74AF18EA2}tf10001122</Template>
  <TotalTime>1947</TotalTime>
  <Words>409</Words>
  <Application>Microsoft Office PowerPoint</Application>
  <PresentationFormat>Widescreen</PresentationFormat>
  <Paragraphs>65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Tw Cen MT</vt:lpstr>
      <vt:lpstr>Circuit</vt:lpstr>
      <vt:lpstr>(Circle + Square)/Triangle:  Using Shape-Based Expressions for Image Creation and Exploration</vt:lpstr>
      <vt:lpstr>Adding Shapes</vt:lpstr>
      <vt:lpstr>Shape Definition</vt:lpstr>
      <vt:lpstr>Basic expressions</vt:lpstr>
      <vt:lpstr>Example: I op J</vt:lpstr>
      <vt:lpstr>Example: octagon − circle − hexagon + pentagon + pentagon − square − triangle − triangle</vt:lpstr>
      <vt:lpstr>Example: (Epitrochoid – Lemniscate) * Lemniscate * Lemniscate * Lemniscate</vt:lpstr>
      <vt:lpstr>Rotations, OFFSET Starting positions, and Translations</vt:lpstr>
      <vt:lpstr>Effects of Offset Starting Position:  Triangle + Lemniscate</vt:lpstr>
      <vt:lpstr>Motion</vt:lpstr>
      <vt:lpstr>Moving Offset Starting Position:  Triangle + Lemniscate</vt:lpstr>
      <vt:lpstr>Rotation with Moving OFFSET starting points: Triangle + Lemniscate</vt:lpstr>
      <vt:lpstr>Translation by Following A path: Lemniscatepath=Rose Curve + Hypotrochoid</vt:lpstr>
      <vt:lpstr>Example: Circle + Rose Curve</vt:lpstr>
      <vt:lpstr>Example: Epitrochoid +  Hypotrochoid</vt:lpstr>
      <vt:lpstr>Example: Epitrochoid +  Hypotrochoid</vt:lpstr>
      <vt:lpstr>Example: Circle1 / circle2</vt:lpstr>
      <vt:lpstr>Example: Oval * Hypotrochoid</vt:lpstr>
      <vt:lpstr>Example: sum of four rose curves </vt:lpstr>
      <vt:lpstr>Example: Epicycloid+Epicycloid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(Circle + Square)/Triangle:  Using Shape-Based Expressions for Image Creation and Exploration</dc:title>
  <dc:creator>Nicholson, John A.</dc:creator>
  <cp:lastModifiedBy>Nicholson, John A.</cp:lastModifiedBy>
  <cp:revision>96</cp:revision>
  <dcterms:created xsi:type="dcterms:W3CDTF">2023-05-13T21:56:59Z</dcterms:created>
  <dcterms:modified xsi:type="dcterms:W3CDTF">2023-07-27T22:39:29Z</dcterms:modified>
</cp:coreProperties>
</file>